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303" r:id="rId2"/>
    <p:sldId id="256" r:id="rId3"/>
    <p:sldId id="269" r:id="rId4"/>
    <p:sldId id="266" r:id="rId5"/>
    <p:sldId id="271" r:id="rId6"/>
    <p:sldId id="258" r:id="rId7"/>
    <p:sldId id="257" r:id="rId8"/>
    <p:sldId id="259" r:id="rId9"/>
    <p:sldId id="262" r:id="rId10"/>
    <p:sldId id="273" r:id="rId11"/>
    <p:sldId id="260" r:id="rId12"/>
    <p:sldId id="261" r:id="rId13"/>
    <p:sldId id="272" r:id="rId14"/>
    <p:sldId id="304" r:id="rId15"/>
    <p:sldId id="305" r:id="rId16"/>
    <p:sldId id="306" r:id="rId17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4" autoAdjust="0"/>
  </p:normalViewPr>
  <p:slideViewPr>
    <p:cSldViewPr>
      <p:cViewPr varScale="1">
        <p:scale>
          <a:sx n="71" d="100"/>
          <a:sy n="71" d="100"/>
        </p:scale>
        <p:origin x="-12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348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915" y="1"/>
            <a:ext cx="2946348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1229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323"/>
            <a:ext cx="2946348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1229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915" y="9433323"/>
            <a:ext cx="2946348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1D6614-671E-4D45-B4D0-1AF88ACB3C0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57375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909" y="0"/>
            <a:ext cx="294576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D4423-5544-44F6-9AC0-4118F5D3FB74}" type="datetimeFigureOut">
              <a:rPr lang="en-AU" smtClean="0"/>
              <a:t>30/06/2016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72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403" y="4716463"/>
            <a:ext cx="5438457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9"/>
            <a:ext cx="294576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909" y="9431339"/>
            <a:ext cx="2945764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B1D46-964C-4362-AFC4-3D1C44C9894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0034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DF406CC6-73E3-4D83-AAAF-45E253F1C6E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AB0225-A5E5-4BE9-957B-393F4A8C460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FF398F-0B12-4B37-BBC1-2AB79DCA5A7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25CEB2-0EB2-4393-B34A-720B520297E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BBD32C2C-24F9-45EB-92CA-9B7136D1EB0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A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185B0-0325-4544-B1C0-CE7D5775D52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1B4DCB-B05B-4C15-BBE6-C680D7CA80E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F3B540-BE62-42AD-A1FF-3074FCBE225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6AF05C-EFA1-42C5-A224-72EAFEE40E5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F7BBFC-99D7-44BC-A038-FC4C984F2AC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F0ABDD-3D07-4981-A09A-C5D66A7F477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91B8EC4-F8E2-4596-843C-49998F81F8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b="1" dirty="0" smtClean="0"/>
              <a:t>Information Systems</a:t>
            </a:r>
            <a:endParaRPr lang="en-A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7924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800" b="1"/>
              <a:t>Data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495300" y="1268413"/>
            <a:ext cx="8153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600"/>
              <a:t>As discussed earlier data is entered into the information system to begin the process. Some points about data: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68313" y="3213100"/>
            <a:ext cx="81534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3600"/>
              <a:t>data is raw and unorganised.</a:t>
            </a:r>
          </a:p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3600"/>
              <a:t>it may be in the form of letters, numbers, images or sounds.</a:t>
            </a:r>
          </a:p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3600"/>
              <a:t>for it to become meaningful it needs to be processed or manipulated.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build="p" autoUpdateAnimBg="0"/>
      <p:bldP spid="30724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792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000" b="1" dirty="0" smtClean="0"/>
              <a:t>Digital systems</a:t>
            </a:r>
            <a:endParaRPr lang="en-AU" sz="4000" b="1" dirty="0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23528" y="990600"/>
            <a:ext cx="843947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200" dirty="0"/>
              <a:t>This is the equipment used within an information system</a:t>
            </a:r>
            <a:r>
              <a:rPr lang="en-AU" sz="3200" dirty="0" smtClean="0"/>
              <a:t>.</a:t>
            </a:r>
          </a:p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3200" dirty="0"/>
              <a:t>Hardware is the physical computer </a:t>
            </a:r>
            <a:r>
              <a:rPr lang="en-AU" sz="3200" dirty="0" smtClean="0"/>
              <a:t>equipment.</a:t>
            </a:r>
          </a:p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3200" dirty="0" smtClean="0"/>
              <a:t>Software </a:t>
            </a:r>
            <a:r>
              <a:rPr lang="en-AU" sz="3200" dirty="0"/>
              <a:t>are computer programs that direct the computer what to </a:t>
            </a:r>
            <a:r>
              <a:rPr lang="en-AU" sz="3200" dirty="0" smtClean="0"/>
              <a:t>do.</a:t>
            </a:r>
          </a:p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3200" dirty="0" smtClean="0"/>
              <a:t>Networks is made up of computers &amp; devices connected by communication channels that facilitate communication and sharing of resources between users.</a:t>
            </a:r>
            <a:endParaRPr lang="en-AU" sz="3200" dirty="0"/>
          </a:p>
          <a:p>
            <a:pPr>
              <a:spcBef>
                <a:spcPct val="50000"/>
              </a:spcBef>
            </a:pP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7924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000" b="1" dirty="0"/>
              <a:t>Types of Hardw</a:t>
            </a:r>
            <a:r>
              <a:rPr lang="en-AU" sz="4800" b="1" dirty="0"/>
              <a:t>are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23850" y="1052513"/>
            <a:ext cx="8640763" cy="564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2800" b="1" dirty="0"/>
              <a:t>Input devices</a:t>
            </a:r>
            <a:r>
              <a:rPr lang="en-AU" sz="2800" dirty="0"/>
              <a:t> – the equipment used to enter the data such as keyboards, mouse, microphones and cameras.</a:t>
            </a:r>
          </a:p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2800" b="1" dirty="0"/>
              <a:t>Output devices</a:t>
            </a:r>
            <a:r>
              <a:rPr lang="en-AU" sz="2800" dirty="0"/>
              <a:t> – the equipment that allows the output of the system to be communicated to the users such as monitors, printers, data projectors and speakers</a:t>
            </a:r>
          </a:p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2800" b="1" dirty="0"/>
              <a:t>System unit</a:t>
            </a:r>
            <a:r>
              <a:rPr lang="en-AU" sz="2800" dirty="0"/>
              <a:t> – the brain of the computer situated in the main “box”. Includes CPU and motherboard.</a:t>
            </a:r>
          </a:p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2800" b="1" dirty="0"/>
              <a:t>Storage devices</a:t>
            </a:r>
            <a:r>
              <a:rPr lang="en-AU" sz="2800" dirty="0"/>
              <a:t> – site where the info is stored such as hard drives, </a:t>
            </a:r>
            <a:r>
              <a:rPr lang="en-AU" sz="2800" dirty="0" smtClean="0"/>
              <a:t>DVDs, flash drives.</a:t>
            </a:r>
            <a:endParaRPr lang="en-AU" sz="2800" dirty="0"/>
          </a:p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2800" b="1" dirty="0"/>
              <a:t>Communication devices</a:t>
            </a:r>
            <a:r>
              <a:rPr lang="en-AU" sz="2800" dirty="0"/>
              <a:t> – items that allow communication with other computers (modem, NIC’s).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8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792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000" b="1" dirty="0"/>
              <a:t>Types of Software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95300" y="1052513"/>
            <a:ext cx="8153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3200" b="1" dirty="0"/>
              <a:t>System Software</a:t>
            </a:r>
            <a:r>
              <a:rPr lang="en-AU" sz="3200" dirty="0"/>
              <a:t> – manages the operation of the computer (both hardware &amp; </a:t>
            </a:r>
            <a:r>
              <a:rPr lang="en-AU" sz="3200" dirty="0" smtClean="0"/>
              <a:t>software) eg</a:t>
            </a:r>
            <a:r>
              <a:rPr lang="en-AU" sz="3200" dirty="0"/>
              <a:t>: Windows</a:t>
            </a:r>
          </a:p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3200" b="1" dirty="0"/>
              <a:t>Application Software</a:t>
            </a:r>
            <a:r>
              <a:rPr lang="en-AU" sz="3200" dirty="0"/>
              <a:t> – allows specific types of </a:t>
            </a:r>
            <a:r>
              <a:rPr lang="en-AU" sz="3200" dirty="0" smtClean="0"/>
              <a:t>processing eg</a:t>
            </a:r>
            <a:r>
              <a:rPr lang="en-AU" sz="3200" dirty="0"/>
              <a:t>: Excel, Word</a:t>
            </a:r>
          </a:p>
          <a:p>
            <a:pPr marL="266700" indent="-266700">
              <a:spcBef>
                <a:spcPct val="50000"/>
              </a:spcBef>
              <a:buFontTx/>
              <a:buChar char="•"/>
            </a:pPr>
            <a:r>
              <a:rPr lang="en-AU" sz="3200" b="1" dirty="0"/>
              <a:t>Utility Software</a:t>
            </a:r>
            <a:r>
              <a:rPr lang="en-AU" sz="3200" dirty="0"/>
              <a:t> – management of certain aspects such as </a:t>
            </a:r>
            <a:r>
              <a:rPr lang="en-AU" sz="3200" dirty="0" smtClean="0"/>
              <a:t>disks eg</a:t>
            </a:r>
            <a:r>
              <a:rPr lang="en-AU" sz="3200" dirty="0"/>
              <a:t>: anti-virus </a:t>
            </a:r>
            <a:r>
              <a:rPr lang="en-AU" sz="3200" dirty="0" smtClean="0"/>
              <a:t>programs</a:t>
            </a:r>
            <a:r>
              <a:rPr lang="en-AU" sz="3200" dirty="0" smtClean="0"/>
              <a:t>, converting file formats, capturing screen shots.</a:t>
            </a: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792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000" b="1" dirty="0" smtClean="0"/>
              <a:t>Networks</a:t>
            </a:r>
            <a:endParaRPr lang="en-AU" sz="4000" b="1" dirty="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95300" y="1052513"/>
            <a:ext cx="81534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200" b="1" dirty="0" smtClean="0"/>
              <a:t>Advantages: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Share data easily (and instantaneously),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Share resources (printers, storage devices, software),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Assists collaboration (file versioning).</a:t>
            </a:r>
          </a:p>
          <a:p>
            <a:pPr>
              <a:spcBef>
                <a:spcPct val="50000"/>
              </a:spcBef>
            </a:pPr>
            <a:r>
              <a:rPr lang="en-AU" sz="3200" b="1" dirty="0" smtClean="0"/>
              <a:t>Disadvantages:</a:t>
            </a:r>
            <a:endParaRPr lang="en-AU" sz="3200" dirty="0" smtClean="0"/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Equipment failure affects entire network.</a:t>
            </a:r>
          </a:p>
        </p:txBody>
      </p:sp>
    </p:spTree>
    <p:extLst>
      <p:ext uri="{BB962C8B-B14F-4D97-AF65-F5344CB8AC3E}">
        <p14:creationId xmlns:p14="http://schemas.microsoft.com/office/powerpoint/2010/main" val="386971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792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000" b="1" dirty="0" smtClean="0"/>
              <a:t>The Cloud</a:t>
            </a:r>
            <a:endParaRPr lang="en-AU" sz="4000" b="1" dirty="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95300" y="1052513"/>
            <a:ext cx="81534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Any internet based software and data storage facility.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Includes online services that carry out processing on the user’s behalf.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Examples of services include: email, application software (word processing &amp; spreadsheets), forms for data collection, data visualisations, calendars, project management &amp; games.</a:t>
            </a:r>
          </a:p>
        </p:txBody>
      </p:sp>
    </p:spTree>
    <p:extLst>
      <p:ext uri="{BB962C8B-B14F-4D97-AF65-F5344CB8AC3E}">
        <p14:creationId xmlns:p14="http://schemas.microsoft.com/office/powerpoint/2010/main" val="42470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609600" y="-27384"/>
            <a:ext cx="792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000" b="1" dirty="0" smtClean="0"/>
              <a:t>The Cloud</a:t>
            </a:r>
            <a:endParaRPr lang="en-AU" sz="4000" b="1" dirty="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95300" y="620688"/>
            <a:ext cx="8153400" cy="62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AU" sz="3200" b="1" dirty="0" smtClean="0"/>
              <a:t>Advantages: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Improved mobility (anytime, anywhere),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Collaboration improved (globally),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Less setup, maintenance &amp; upgrade costs,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Security is outsourced,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Easily recoverable (especially after a disaster)</a:t>
            </a:r>
          </a:p>
          <a:p>
            <a:pPr>
              <a:spcBef>
                <a:spcPts val="600"/>
              </a:spcBef>
            </a:pPr>
            <a:r>
              <a:rPr lang="en-AU" sz="3200" b="1" dirty="0" smtClean="0"/>
              <a:t>Disadvantages:</a:t>
            </a:r>
            <a:endParaRPr lang="en-AU" sz="3200" dirty="0" smtClean="0"/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Require internet connection,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Access can be slow &amp; expensive (depends on connection),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Placing trust in third </a:t>
            </a:r>
            <a:r>
              <a:rPr lang="en-AU" sz="3200" smtClean="0"/>
              <a:t>party provider.</a:t>
            </a:r>
            <a:endParaRPr lang="en-AU" sz="3200" dirty="0" smtClean="0"/>
          </a:p>
        </p:txBody>
      </p:sp>
    </p:spTree>
    <p:extLst>
      <p:ext uri="{BB962C8B-B14F-4D97-AF65-F5344CB8AC3E}">
        <p14:creationId xmlns:p14="http://schemas.microsoft.com/office/powerpoint/2010/main" val="193345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62000" y="3048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400" b="1"/>
              <a:t>What is a System?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85800" y="1235075"/>
            <a:ext cx="807720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200"/>
              <a:t>A system is a group of components that work together.</a:t>
            </a:r>
          </a:p>
          <a:p>
            <a:pPr>
              <a:spcBef>
                <a:spcPct val="50000"/>
              </a:spcBef>
            </a:pPr>
            <a:r>
              <a:rPr lang="en-AU" sz="3200"/>
              <a:t>Examples include: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AU" sz="3200"/>
              <a:t> a farming system (running a local farm)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AU" sz="3200"/>
              <a:t> an education system (Charlton College)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AU" sz="3200"/>
              <a:t> a business system (a supermarket)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utoUpdateAnimBg="0"/>
      <p:bldP spid="205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15950" y="3048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400" b="1"/>
              <a:t>What is a System?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685800" y="1181100"/>
            <a:ext cx="807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800"/>
              <a:t>Whatever the system it always has three main steps.</a:t>
            </a:r>
          </a:p>
        </p:txBody>
      </p:sp>
      <p:grpSp>
        <p:nvGrpSpPr>
          <p:cNvPr id="26637" name="Group 13"/>
          <p:cNvGrpSpPr>
            <a:grpSpLocks/>
          </p:cNvGrpSpPr>
          <p:nvPr/>
        </p:nvGrpSpPr>
        <p:grpSpPr bwMode="auto">
          <a:xfrm>
            <a:off x="827088" y="1844675"/>
            <a:ext cx="7202487" cy="792163"/>
            <a:chOff x="521" y="2750"/>
            <a:chExt cx="4537" cy="499"/>
          </a:xfrm>
        </p:grpSpPr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521" y="2750"/>
              <a:ext cx="1180" cy="49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AU"/>
                <a:t>Input</a:t>
              </a:r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2199" y="2750"/>
              <a:ext cx="1180" cy="49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AU"/>
                <a:t>Process</a:t>
              </a:r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3878" y="2750"/>
              <a:ext cx="1180" cy="49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AU"/>
                <a:t>Output</a:t>
              </a:r>
            </a:p>
          </p:txBody>
        </p:sp>
        <p:sp>
          <p:nvSpPr>
            <p:cNvPr id="26633" name="Line 9"/>
            <p:cNvSpPr>
              <a:spLocks noChangeShapeType="1"/>
            </p:cNvSpPr>
            <p:nvPr/>
          </p:nvSpPr>
          <p:spPr bwMode="auto">
            <a:xfrm>
              <a:off x="1701" y="2976"/>
              <a:ext cx="49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26634" name="Line 10"/>
            <p:cNvSpPr>
              <a:spLocks noChangeShapeType="1"/>
            </p:cNvSpPr>
            <p:nvPr/>
          </p:nvSpPr>
          <p:spPr bwMode="auto">
            <a:xfrm>
              <a:off x="3379" y="2976"/>
              <a:ext cx="49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684213" y="2781300"/>
            <a:ext cx="80772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2563" indent="-182563">
              <a:spcBef>
                <a:spcPct val="50000"/>
              </a:spcBef>
              <a:buFontTx/>
              <a:buChar char="•"/>
            </a:pPr>
            <a:r>
              <a:rPr lang="en-AU" sz="2800" b="1"/>
              <a:t>Input</a:t>
            </a:r>
            <a:r>
              <a:rPr lang="en-AU" sz="2800"/>
              <a:t> – the raw materials, equipment, personnel etc that are placed into the system.</a:t>
            </a:r>
          </a:p>
          <a:p>
            <a:pPr marL="182563" indent="-182563">
              <a:spcBef>
                <a:spcPct val="50000"/>
              </a:spcBef>
              <a:buFontTx/>
              <a:buChar char="•"/>
            </a:pPr>
            <a:r>
              <a:rPr lang="en-AU" sz="2800" b="1"/>
              <a:t>Process</a:t>
            </a:r>
            <a:r>
              <a:rPr lang="en-AU" sz="2800"/>
              <a:t> – the activities and procedures used to manipulate and convert the inputs.</a:t>
            </a:r>
          </a:p>
          <a:p>
            <a:pPr marL="182563" indent="-182563">
              <a:spcBef>
                <a:spcPct val="50000"/>
              </a:spcBef>
              <a:buFontTx/>
              <a:buChar char="•"/>
            </a:pPr>
            <a:r>
              <a:rPr lang="en-AU" sz="2800" b="1"/>
              <a:t>Output</a:t>
            </a:r>
            <a:r>
              <a:rPr lang="en-AU" sz="2800"/>
              <a:t> – the final product of the system.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671513" y="5718175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800"/>
              <a:t>List what the inputs, processes and outputs would be for a farm and a bakery.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autoUpdateAnimBg="0"/>
      <p:bldP spid="26638" grpId="0" build="p" autoUpdateAnimBg="0"/>
      <p:bldP spid="2663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965450"/>
            <a:ext cx="7772400" cy="3200400"/>
          </a:xfrm>
        </p:spPr>
        <p:txBody>
          <a:bodyPr/>
          <a:lstStyle/>
          <a:p>
            <a:r>
              <a:rPr lang="en-AU" sz="2800" b="1"/>
              <a:t>Data</a:t>
            </a:r>
            <a:r>
              <a:rPr lang="en-AU" sz="2800"/>
              <a:t>: raw, unprocessed, unorganised facts and figures. An examples could be a bundle of survey sheets.   </a:t>
            </a:r>
          </a:p>
          <a:p>
            <a:r>
              <a:rPr lang="en-AU" sz="2800" b="1"/>
              <a:t>Information</a:t>
            </a:r>
            <a:r>
              <a:rPr lang="en-AU" sz="2800"/>
              <a:t>: data that has been manipulated or organised into a meaningful and useful form. An example could be the results of a survey presented as a graph.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28600"/>
            <a:ext cx="8424862" cy="914400"/>
          </a:xfrm>
        </p:spPr>
        <p:txBody>
          <a:bodyPr/>
          <a:lstStyle/>
          <a:p>
            <a:r>
              <a:rPr lang="en-AU" b="1">
                <a:solidFill>
                  <a:schemeClr val="tx1"/>
                </a:solidFill>
              </a:rPr>
              <a:t>What is an Information System?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71500" y="1219200"/>
            <a:ext cx="8001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800"/>
              <a:t>An information system is just one type of system. What sets it apart is that the inputs are data while the output is information.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  <p:bldP spid="22530" grpId="0" autoUpdateAnimBg="0"/>
      <p:bldP spid="2253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916113"/>
            <a:ext cx="7847012" cy="4267200"/>
          </a:xfrm>
        </p:spPr>
        <p:txBody>
          <a:bodyPr/>
          <a:lstStyle/>
          <a:p>
            <a:r>
              <a:rPr lang="en-AU" sz="2800" b="1"/>
              <a:t>Input</a:t>
            </a:r>
            <a:r>
              <a:rPr lang="en-AU" sz="2800"/>
              <a:t>: this is the entering of the raw data into a computer application, eg: enter the results of a survey into a spreadsheet. </a:t>
            </a:r>
          </a:p>
          <a:p>
            <a:r>
              <a:rPr lang="en-AU" sz="2800" b="1"/>
              <a:t>Process (manipulate)</a:t>
            </a:r>
            <a:r>
              <a:rPr lang="en-AU" sz="2800"/>
              <a:t>: this is the use of the application to organise and manipulate the data into a useful form (information), eg: using the spreadsheet to create a graph.</a:t>
            </a:r>
          </a:p>
          <a:p>
            <a:r>
              <a:rPr lang="en-AU" sz="2800" b="1"/>
              <a:t>Output</a:t>
            </a:r>
            <a:r>
              <a:rPr lang="en-AU" sz="2800"/>
              <a:t>: the actual information in a useful form, eg: a printout of the graphs.</a:t>
            </a:r>
            <a:endParaRPr lang="en-AU" sz="2800" b="1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28600"/>
            <a:ext cx="8424862" cy="914400"/>
          </a:xfrm>
        </p:spPr>
        <p:txBody>
          <a:bodyPr/>
          <a:lstStyle/>
          <a:p>
            <a:r>
              <a:rPr lang="en-AU" b="1">
                <a:solidFill>
                  <a:schemeClr val="tx1"/>
                </a:solidFill>
              </a:rPr>
              <a:t>What is an Information System?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571500" y="1219200"/>
            <a:ext cx="800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800"/>
              <a:t>The basic information system would work as follows: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  <p:bldP spid="28674" grpId="0" autoUpdateAnimBg="0"/>
      <p:bldP spid="2867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7924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800" b="1"/>
              <a:t>Information Systems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39552" y="1181100"/>
            <a:ext cx="8077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600" dirty="0"/>
              <a:t>Why does an organisation need an information system</a:t>
            </a:r>
            <a:r>
              <a:rPr lang="en-AU" sz="3600" dirty="0" smtClean="0"/>
              <a:t>:</a:t>
            </a:r>
          </a:p>
          <a:p>
            <a:pPr marL="363538" indent="-363538">
              <a:spcBef>
                <a:spcPct val="50000"/>
              </a:spcBef>
              <a:buFontTx/>
              <a:buChar char="•"/>
            </a:pPr>
            <a:r>
              <a:rPr lang="en-AU" sz="3600" dirty="0"/>
              <a:t>to process, manage &amp; protect data</a:t>
            </a:r>
          </a:p>
          <a:p>
            <a:pPr marL="363538" indent="-363538">
              <a:spcBef>
                <a:spcPct val="50000"/>
              </a:spcBef>
              <a:buFontTx/>
              <a:buChar char="•"/>
            </a:pPr>
            <a:r>
              <a:rPr lang="en-AU" sz="3600" dirty="0" smtClean="0"/>
              <a:t>assists </a:t>
            </a:r>
            <a:r>
              <a:rPr lang="en-AU" sz="3600" dirty="0"/>
              <a:t>in decision-making</a:t>
            </a:r>
          </a:p>
          <a:p>
            <a:pPr marL="363538" indent="-363538">
              <a:spcBef>
                <a:spcPct val="50000"/>
              </a:spcBef>
              <a:buFontTx/>
              <a:buChar char="•"/>
            </a:pPr>
            <a:r>
              <a:rPr lang="en-AU" sz="3600" dirty="0" smtClean="0"/>
              <a:t>helps </a:t>
            </a:r>
            <a:r>
              <a:rPr lang="en-AU" sz="3600" dirty="0"/>
              <a:t>control the activities of the business</a:t>
            </a:r>
          </a:p>
          <a:p>
            <a:pPr marL="363538" indent="-363538">
              <a:spcBef>
                <a:spcPct val="50000"/>
              </a:spcBef>
              <a:buFontTx/>
              <a:buChar char="•"/>
            </a:pPr>
            <a:r>
              <a:rPr lang="en-AU" sz="3600" dirty="0" smtClean="0"/>
              <a:t>allows </a:t>
            </a:r>
            <a:r>
              <a:rPr lang="en-AU" sz="3600" dirty="0"/>
              <a:t>an organisation to achieve its overall goals and </a:t>
            </a:r>
            <a:r>
              <a:rPr lang="en-AU" sz="3600" dirty="0" smtClean="0"/>
              <a:t>objectives</a:t>
            </a:r>
            <a:endParaRPr lang="en-A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79248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400" b="1" dirty="0" smtClean="0"/>
              <a:t>Components </a:t>
            </a:r>
            <a:r>
              <a:rPr lang="en-AU" sz="4400" b="1" dirty="0"/>
              <a:t>of an Information System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685800" y="1906588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800"/>
              <a:t>There are five basic components of an information system: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339752" y="3212976"/>
            <a:ext cx="405266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3538" indent="-363538">
              <a:spcBef>
                <a:spcPct val="50000"/>
              </a:spcBef>
              <a:buFont typeface="Arial" pitchFamily="34" charset="0"/>
              <a:buChar char="•"/>
            </a:pPr>
            <a:r>
              <a:rPr lang="en-AU" sz="3600" dirty="0" smtClean="0"/>
              <a:t>People</a:t>
            </a:r>
            <a:endParaRPr lang="en-AU" sz="3600" dirty="0"/>
          </a:p>
          <a:p>
            <a:pPr marL="363538" indent="-363538">
              <a:spcBef>
                <a:spcPct val="50000"/>
              </a:spcBef>
              <a:buFontTx/>
              <a:buChar char="•"/>
            </a:pPr>
            <a:r>
              <a:rPr lang="en-AU" sz="3600" dirty="0" smtClean="0"/>
              <a:t>P</a:t>
            </a:r>
            <a:r>
              <a:rPr lang="en-AU" sz="3600" dirty="0" smtClean="0"/>
              <a:t>rocesses</a:t>
            </a:r>
          </a:p>
          <a:p>
            <a:pPr marL="363538" indent="-363538">
              <a:spcBef>
                <a:spcPct val="50000"/>
              </a:spcBef>
              <a:buFontTx/>
              <a:buChar char="•"/>
            </a:pPr>
            <a:r>
              <a:rPr lang="en-AU" sz="3600" dirty="0" smtClean="0"/>
              <a:t>Data</a:t>
            </a:r>
          </a:p>
          <a:p>
            <a:pPr marL="363538" indent="-363538">
              <a:spcBef>
                <a:spcPct val="50000"/>
              </a:spcBef>
              <a:buFontTx/>
              <a:buChar char="•"/>
            </a:pPr>
            <a:r>
              <a:rPr lang="en-AU" sz="3600" dirty="0" smtClean="0"/>
              <a:t>Digital systems</a:t>
            </a:r>
            <a:endParaRPr lang="en-A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autoUpdateAnimBg="0"/>
      <p:bldP spid="3076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09600" y="44624"/>
            <a:ext cx="7924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400" b="1" dirty="0" smtClean="0"/>
              <a:t>People</a:t>
            </a:r>
            <a:endParaRPr lang="en-AU" sz="4400" b="1" dirty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23528" y="764704"/>
            <a:ext cx="828707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AU" sz="3200" dirty="0"/>
              <a:t>Two basic groups of people are involved in information systems</a:t>
            </a:r>
            <a:r>
              <a:rPr lang="en-AU" sz="3200" dirty="0" smtClean="0"/>
              <a:t>:</a:t>
            </a:r>
          </a:p>
          <a:p>
            <a:pPr marL="266700" indent="-266700">
              <a:spcBef>
                <a:spcPts val="1200"/>
              </a:spcBef>
              <a:buFontTx/>
              <a:buChar char="•"/>
            </a:pPr>
            <a:r>
              <a:rPr lang="en-AU" sz="3200" dirty="0"/>
              <a:t>IS providers who set up and maintain the system (technical support, system analysts, software &amp; web developers, system &amp; network managers)</a:t>
            </a:r>
          </a:p>
          <a:p>
            <a:pPr marL="266700" indent="-266700">
              <a:spcBef>
                <a:spcPts val="1200"/>
              </a:spcBef>
              <a:buFontTx/>
              <a:buChar char="•"/>
            </a:pPr>
            <a:r>
              <a:rPr lang="en-AU" sz="3200" dirty="0"/>
              <a:t>IS users who use the system to assist the in completing their prime function (eg: teachers, managers, customers). They may not actually use the equipment, but rely on the information produced (eg: reports).</a:t>
            </a: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792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000" b="1" dirty="0" smtClean="0"/>
              <a:t>Processes</a:t>
            </a:r>
            <a:endParaRPr lang="en-AU" sz="4000" b="1" dirty="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95300" y="1052736"/>
            <a:ext cx="81534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200" dirty="0" smtClean="0"/>
              <a:t>In an IS these would include acquisition, input, validation, manipulation, storage, retrieval, output, communication &amp; disposal.</a:t>
            </a:r>
            <a:endParaRPr lang="en-AU" sz="3200" dirty="0" smtClean="0"/>
          </a:p>
          <a:p>
            <a:pPr>
              <a:spcBef>
                <a:spcPct val="50000"/>
              </a:spcBef>
            </a:pPr>
            <a:r>
              <a:rPr lang="en-AU" sz="3200" dirty="0" smtClean="0"/>
              <a:t>The organisation should stipulate, through policies &amp; manuals, the </a:t>
            </a:r>
            <a:r>
              <a:rPr lang="en-AU" sz="3200" dirty="0" smtClean="0"/>
              <a:t>most efficient and effective methods of completing the tasks. </a:t>
            </a:r>
            <a:endParaRPr lang="en-AU" sz="3200" dirty="0" smtClean="0"/>
          </a:p>
          <a:p>
            <a:pPr>
              <a:spcBef>
                <a:spcPct val="50000"/>
              </a:spcBef>
            </a:pPr>
            <a:r>
              <a:rPr lang="en-AU" sz="3200" dirty="0"/>
              <a:t>By following the </a:t>
            </a:r>
            <a:r>
              <a:rPr lang="en-AU" sz="3200" dirty="0" smtClean="0"/>
              <a:t>correct procedures </a:t>
            </a:r>
            <a:r>
              <a:rPr lang="en-AU" sz="3200" dirty="0"/>
              <a:t>it ensures that the tasks are performed uniformly and consistently.</a:t>
            </a:r>
          </a:p>
          <a:p>
            <a:pPr>
              <a:spcBef>
                <a:spcPct val="50000"/>
              </a:spcBef>
            </a:pPr>
            <a:endParaRPr lang="en-A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build="p" autoUpdateAnimBg="0"/>
    </p:bldLst>
  </p:timing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332</TotalTime>
  <Words>916</Words>
  <Application>Microsoft Office PowerPoint</Application>
  <PresentationFormat>On-screen Show (4:3)</PresentationFormat>
  <Paragraphs>87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Composite</vt:lpstr>
      <vt:lpstr>Information Systems</vt:lpstr>
      <vt:lpstr>PowerPoint Presentation</vt:lpstr>
      <vt:lpstr>PowerPoint Presentation</vt:lpstr>
      <vt:lpstr>What is an Information System?</vt:lpstr>
      <vt:lpstr>What is an Information System?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gretgrixm</dc:creator>
  <cp:lastModifiedBy>Simon Peck</cp:lastModifiedBy>
  <cp:revision>34</cp:revision>
  <cp:lastPrinted>2016-06-30T02:20:28Z</cp:lastPrinted>
  <dcterms:created xsi:type="dcterms:W3CDTF">2003-11-28T03:41:55Z</dcterms:created>
  <dcterms:modified xsi:type="dcterms:W3CDTF">2016-06-30T02:30:38Z</dcterms:modified>
</cp:coreProperties>
</file>